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06400" y="467280"/>
            <a:ext cx="10938240" cy="9133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</a:rPr>
              <a:t>1.1) Установить систему применяя LVM </a:t>
            </a:r>
            <a:endParaRPr b="0" lang="en-US" sz="1800" spc="-1" strike="noStrike">
              <a:highlight>
                <a:srgbClr val="ffff00"/>
              </a:highlight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</a:rPr>
              <a:t>Установка с настройками по умолчанию, LVM -  физические и логические разделы, группы.</a:t>
            </a:r>
            <a:endParaRPr b="0" lang="en-US" sz="1800" spc="-1" strike="noStrike">
              <a:highlight>
                <a:srgbClr val="ffff00"/>
              </a:highlight>
              <a:latin typeface="Arial"/>
            </a:endParaRPr>
          </a:p>
        </p:txBody>
      </p:sp>
      <p:pic>
        <p:nvPicPr>
          <p:cNvPr id="83" name="Picture 6" descr="Screenshot from 2021-10-18 19-06-08"/>
          <p:cNvPicPr/>
          <p:nvPr/>
        </p:nvPicPr>
        <p:blipFill>
          <a:blip r:embed="rId1"/>
          <a:stretch/>
        </p:blipFill>
        <p:spPr>
          <a:xfrm>
            <a:off x="1379880" y="1484640"/>
            <a:ext cx="9077760" cy="510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3" descr="Screenshot from 2021-10-18 19-59-52"/>
          <p:cNvPicPr/>
          <p:nvPr/>
        </p:nvPicPr>
        <p:blipFill>
          <a:blip r:embed="rId1"/>
          <a:stretch/>
        </p:blipFill>
        <p:spPr>
          <a:xfrm>
            <a:off x="640080" y="871200"/>
            <a:ext cx="10057320" cy="5656680"/>
          </a:xfrm>
          <a:prstGeom prst="rect">
            <a:avLst/>
          </a:prstGeom>
          <a:ln>
            <a:noFill/>
          </a:ln>
        </p:spPr>
      </p:pic>
      <p:sp>
        <p:nvSpPr>
          <p:cNvPr id="101" name="CustomShape 1"/>
          <p:cNvSpPr/>
          <p:nvPr/>
        </p:nvSpPr>
        <p:spPr>
          <a:xfrm>
            <a:off x="4210560" y="2688120"/>
            <a:ext cx="5864040" cy="3646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Создание группы томов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3" descr="Screenshot from 2021-10-18 20-02-28"/>
          <p:cNvPicPr/>
          <p:nvPr/>
        </p:nvPicPr>
        <p:blipFill>
          <a:blip r:embed="rId1"/>
          <a:stretch/>
        </p:blipFill>
        <p:spPr>
          <a:xfrm>
            <a:off x="335160" y="272880"/>
            <a:ext cx="11307240" cy="635976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5659920" y="2362680"/>
            <a:ext cx="3581640" cy="3646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Создание логических томов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Screenshot from 2021-10-18 20-27-42"/>
          <p:cNvPicPr/>
          <p:nvPr/>
        </p:nvPicPr>
        <p:blipFill>
          <a:blip r:embed="rId1"/>
          <a:stretch/>
        </p:blipFill>
        <p:spPr>
          <a:xfrm>
            <a:off x="577080" y="482760"/>
            <a:ext cx="10057320" cy="565668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5355000" y="2120760"/>
            <a:ext cx="4457520" cy="639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логический том смонтирован в директорию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3" descr="Screenshot from 2021-10-18 22-39-13"/>
          <p:cNvPicPr/>
          <p:nvPr/>
        </p:nvPicPr>
        <p:blipFill>
          <a:blip r:embed="rId1"/>
          <a:stretch/>
        </p:blipFill>
        <p:spPr>
          <a:xfrm>
            <a:off x="388800" y="325080"/>
            <a:ext cx="10980720" cy="617616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1742400" y="3507120"/>
            <a:ext cx="8112240" cy="3646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монтирование логического тома при загрузке системы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365760" y="284760"/>
            <a:ext cx="11612880" cy="425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highlight>
                  <a:srgbClr val="ffff00"/>
                </a:highlight>
                <a:latin typeface="Arial"/>
              </a:rPr>
              <a:t>3) *Смонтировать в них несколько пустых корневых каталогов.</a:t>
            </a:r>
            <a:endParaRPr b="0" lang="en-US" sz="2400" spc="-1" strike="noStrike">
              <a:highlight>
                <a:srgbClr val="ffff00"/>
              </a:highlight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- Корневой каталог монтируется при загрузке ОС, единственнен для ОС</a:t>
            </a:r>
            <a:endParaRPr b="0" lang="en-US" sz="2400" spc="-1" strike="noStrike">
              <a:highlight>
                <a:srgbClr val="ffff00"/>
              </a:highlight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- монтируюся разделы в каталоги или каталоги в каталоги, а не каталоги в “пустые” разделы как таковые</a:t>
            </a:r>
            <a:endParaRPr b="0" lang="en-US" sz="2400" spc="-1" strike="noStrike">
              <a:highlight>
                <a:srgbClr val="ffff00"/>
              </a:highlight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- пустой корневой каталог – как вариант после загрузки ОС удалить все поддиректории, если допустимо и если рабочее состояние системы сохранится до перезагрузки ОС</a:t>
            </a:r>
            <a:endParaRPr b="0" lang="en-US" sz="2400" spc="-1" strike="noStrike">
              <a:highlight>
                <a:srgbClr val="ffff00"/>
              </a:highlight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- если монтировть несколько – то каждый корневой котолог с отдельной ОС\машины </a:t>
            </a:r>
            <a:endParaRPr b="0" lang="en-US" sz="2400" spc="-1" strike="noStrike">
              <a:highlight>
                <a:srgbClr val="ffff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371600" y="1114920"/>
            <a:ext cx="9235440" cy="5194440"/>
          </a:xfrm>
          <a:prstGeom prst="rect">
            <a:avLst/>
          </a:prstGeom>
          <a:ln>
            <a:noFill/>
          </a:ln>
        </p:spPr>
      </p:pic>
      <p:sp>
        <p:nvSpPr>
          <p:cNvPr id="110" name="TextShape 1"/>
          <p:cNvSpPr txBox="1"/>
          <p:nvPr/>
        </p:nvSpPr>
        <p:spPr>
          <a:xfrm>
            <a:off x="457200" y="457200"/>
            <a:ext cx="1143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- Непустой корневой каталог монтируется в каталог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274320" y="365760"/>
            <a:ext cx="1143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highlight>
                  <a:srgbClr val="ffff00"/>
                </a:highlight>
                <a:latin typeface="Arial"/>
              </a:rPr>
              <a:t>4) Перенести каталог /home на отдельный раздел.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74320" y="914400"/>
            <a:ext cx="10149840" cy="570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57200" y="365760"/>
            <a:ext cx="1152144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highlight>
                  <a:srgbClr val="ffff00"/>
                </a:highlight>
                <a:latin typeface="Arial"/>
              </a:rPr>
              <a:t>5) Установить систему применяя RAID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- создать 2 диска и подключить их к одной ВМ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- из двух дисков сделать RAID0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- из двух дисков сделать RAID1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- имитировать отказ одного из дисков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097280" y="1874880"/>
            <a:ext cx="8046720" cy="452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5760" y="429120"/>
            <a:ext cx="9966960" cy="560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360" y="412200"/>
            <a:ext cx="10972440" cy="617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 descr="Screenshot from 2021-10-18 19-06-17"/>
          <p:cNvPicPr/>
          <p:nvPr/>
        </p:nvPicPr>
        <p:blipFill>
          <a:blip r:embed="rId1"/>
          <a:stretch/>
        </p:blipFill>
        <p:spPr>
          <a:xfrm>
            <a:off x="1066680" y="600120"/>
            <a:ext cx="10057320" cy="565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640080" y="365760"/>
            <a:ext cx="10881360" cy="612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74320" y="218880"/>
            <a:ext cx="11430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highlight>
                  <a:srgbClr val="ffff00"/>
                </a:highlight>
                <a:latin typeface="Arial"/>
              </a:rPr>
              <a:t>6) Написать отличие двух команд adduser vs useradd</a:t>
            </a:r>
            <a:endParaRPr b="0" lang="en-US" sz="1800" spc="-1" strike="noStrike">
              <a:highlight>
                <a:srgbClr val="ffff00"/>
              </a:highlight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Adduser более новая утилита, использует в для работы useradd, пользователь изначально создается по запрошенным параметрам.</a:t>
            </a:r>
            <a:endParaRPr b="0" lang="en-US" sz="1800" spc="-1" strike="noStrike">
              <a:highlight>
                <a:srgbClr val="ffff00"/>
              </a:highlight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365760" y="1188720"/>
            <a:ext cx="11521440" cy="87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highlight>
                  <a:srgbClr val="ffff00"/>
                </a:highlight>
                <a:latin typeface="Arial"/>
              </a:rPr>
              <a:t>7) Создать пользователя, добавить его в группу, создать папку и разрешить доступ к этой </a:t>
            </a:r>
            <a:endParaRPr b="0" lang="en-US" sz="1800" spc="-1" strike="noStrike">
              <a:highlight>
                <a:srgbClr val="ffff00"/>
              </a:highlight>
              <a:latin typeface="Arial"/>
            </a:endParaRPr>
          </a:p>
          <a:p>
            <a:r>
              <a:rPr b="0" lang="en-US" sz="1800" spc="-1" strike="noStrike">
                <a:highlight>
                  <a:srgbClr val="ffff00"/>
                </a:highlight>
                <a:latin typeface="Arial"/>
              </a:rPr>
              <a:t>папке только этой группе</a:t>
            </a:r>
            <a:endParaRPr b="0" lang="en-US" sz="1800" spc="-1" strike="noStrike">
              <a:highlight>
                <a:srgbClr val="ffff00"/>
              </a:highlight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65760" y="1828800"/>
            <a:ext cx="8412480" cy="419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74320" y="434880"/>
            <a:ext cx="10606680" cy="596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40080" y="258480"/>
            <a:ext cx="10972800" cy="632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3" descr="Screenshot from 2021-10-18 19-06-25"/>
          <p:cNvPicPr/>
          <p:nvPr/>
        </p:nvPicPr>
        <p:blipFill>
          <a:blip r:embed="rId1"/>
          <a:stretch/>
        </p:blipFill>
        <p:spPr>
          <a:xfrm>
            <a:off x="1066680" y="600120"/>
            <a:ext cx="10057320" cy="565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06400" y="467280"/>
            <a:ext cx="10938240" cy="639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</a:rPr>
              <a:t>1.2) Сеть в Virtualbox настроить, сначала как NAT, затем переключить bridge. Написать отличия Nat от Bridge.</a:t>
            </a:r>
            <a:endParaRPr b="0" lang="en-US" sz="1800" spc="-1" strike="noStrike">
              <a:highlight>
                <a:srgbClr val="ffff00"/>
              </a:highlight>
              <a:latin typeface="Arial"/>
            </a:endParaRPr>
          </a:p>
        </p:txBody>
      </p:sp>
      <p:pic>
        <p:nvPicPr>
          <p:cNvPr id="87" name="Picture 5" descr="Screenshot from 2021-10-18 19-06-43"/>
          <p:cNvPicPr/>
          <p:nvPr/>
        </p:nvPicPr>
        <p:blipFill>
          <a:blip r:embed="rId1"/>
          <a:stretch/>
        </p:blipFill>
        <p:spPr>
          <a:xfrm>
            <a:off x="942840" y="1112400"/>
            <a:ext cx="10069560" cy="566388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2386440" y="4814640"/>
            <a:ext cx="3259080" cy="9133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Подключение типа мост в гостевой виртуальной машине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3" descr="Screenshot from 2021-10-18 19-07-25"/>
          <p:cNvPicPr/>
          <p:nvPr/>
        </p:nvPicPr>
        <p:blipFill>
          <a:blip r:embed="rId1"/>
          <a:stretch/>
        </p:blipFill>
        <p:spPr>
          <a:xfrm>
            <a:off x="681840" y="393840"/>
            <a:ext cx="10702440" cy="601956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5551560" y="3328200"/>
            <a:ext cx="4914720" cy="91332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С подключением типа мост есть связь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как с интернетом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так и с хостом - физической машиной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Screenshot from 2021-10-18 19-11-07"/>
          <p:cNvPicPr/>
          <p:nvPr/>
        </p:nvPicPr>
        <p:blipFill>
          <a:blip r:embed="rId1"/>
          <a:stretch/>
        </p:blipFill>
        <p:spPr>
          <a:xfrm>
            <a:off x="375120" y="333360"/>
            <a:ext cx="11507760" cy="647280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2068920" y="3486960"/>
            <a:ext cx="2932200" cy="2010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Тип подключения NAT -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есть связь с интернетом,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но с физической хостовой машиной нет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95480" y="311760"/>
            <a:ext cx="11600280" cy="3646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</a:rPr>
              <a:t>2) </a:t>
            </a: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</a:rPr>
              <a:t>Подключить пустой диск и создать на нем два основных и два логических раздела.</a:t>
            </a:r>
            <a:endParaRPr b="0" lang="en-US" sz="1800" spc="-1" strike="noStrike">
              <a:highlight>
                <a:srgbClr val="ffff00"/>
              </a:highlight>
              <a:latin typeface="Arial"/>
            </a:endParaRPr>
          </a:p>
        </p:txBody>
      </p:sp>
      <p:pic>
        <p:nvPicPr>
          <p:cNvPr id="94" name="Picture 4" descr="Screenshot from 2021-10-18 19-21-54"/>
          <p:cNvPicPr/>
          <p:nvPr/>
        </p:nvPicPr>
        <p:blipFill>
          <a:blip r:embed="rId1"/>
          <a:stretch/>
        </p:blipFill>
        <p:spPr>
          <a:xfrm>
            <a:off x="471240" y="841320"/>
            <a:ext cx="10490400" cy="59007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5423400" y="2651040"/>
            <a:ext cx="4701240" cy="3646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Новый диск “sdb” - 4Gb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3" descr="Screenshot from 2021-10-18 19-33-28"/>
          <p:cNvPicPr/>
          <p:nvPr/>
        </p:nvPicPr>
        <p:blipFill>
          <a:blip r:embed="rId1"/>
          <a:stretch/>
        </p:blipFill>
        <p:spPr>
          <a:xfrm>
            <a:off x="587520" y="600120"/>
            <a:ext cx="10057320" cy="565668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4620240" y="3171240"/>
            <a:ext cx="4709520" cy="3646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Создание разделов диска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3" descr="Screenshot from 2021-10-18 19-57-39"/>
          <p:cNvPicPr/>
          <p:nvPr/>
        </p:nvPicPr>
        <p:blipFill>
          <a:blip r:embed="rId1"/>
          <a:stretch/>
        </p:blipFill>
        <p:spPr>
          <a:xfrm>
            <a:off x="776520" y="713880"/>
            <a:ext cx="10613520" cy="596988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5355000" y="2803680"/>
            <a:ext cx="5108040" cy="36468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latin typeface="Calibri"/>
              </a:rPr>
              <a:t>Создание физических томов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2021-10-19T22:39:53Z</dcterms:created>
  <dc:creator>cos</dc:creator>
  <dc:description/>
  <dc:language>en-US</dc:language>
  <cp:lastModifiedBy/>
  <dcterms:modified xsi:type="dcterms:W3CDTF">2021-10-21T02:43:57Z</dcterms:modified>
  <cp:revision>29</cp:revision>
  <dc:subject/>
  <dc:title>WPP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1033-10.1.0.6757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